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Open Sans Medium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oeZcCRtE2i0ZX8EVQKgTboQPC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penSans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Medium-boldItalic.fntdata"/><Relationship Id="rId30" Type="http://schemas.openxmlformats.org/officeDocument/2006/relationships/font" Target="fonts/OpenSansMedium-italic.fntdata"/><Relationship Id="rId11" Type="http://schemas.openxmlformats.org/officeDocument/2006/relationships/slide" Target="slides/slide7.xml"/><Relationship Id="rId33" Type="http://schemas.openxmlformats.org/officeDocument/2006/relationships/font" Target="fonts/Oswald-bold.fntdata"/><Relationship Id="rId10" Type="http://schemas.openxmlformats.org/officeDocument/2006/relationships/slide" Target="slides/slide6.xml"/><Relationship Id="rId32" Type="http://schemas.openxmlformats.org/officeDocument/2006/relationships/font" Target="fonts/Oswald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.fntdata"/><Relationship Id="rId12" Type="http://schemas.openxmlformats.org/officeDocument/2006/relationships/slide" Target="slides/slide8.xml"/><Relationship Id="rId34" Type="http://schemas.openxmlformats.org/officeDocument/2006/relationships/font" Target="fonts/PTSans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PT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e4f3449b1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6e4f3449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e6744fa12_1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6e6744fa12_1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e77b7e5d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6e77b7e5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e6744fa12_16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6e6744fa12_1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e6744fa12_16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6e6744fa12_1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e6744fa12_16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6e6744fa12_1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e6744fa12_16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6e6744fa12_1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77b7e5db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6e77b7e5db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e6744fa12_16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6e6744fa12_1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e6744fa12_16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6e6744fa12_1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c0fb7e62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6c0fb7e6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e6744fa12_16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6e6744fa12_1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e6744fa12_16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6e6744fa12_1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e6744fa12_16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6e6744fa12_16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e77b7e5db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6e77b7e5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4f3449b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6e4f3449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-DK"/>
              <a:t>Billeder kan se rigtig sejt ud, men i enden er de kun matricer med værdier mellem 0-255 (8 bits)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4f3449b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6e4f3449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-DK"/>
              <a:t>Og der er jo ikke kun en matrice, der kan være 1 til 4 matricer per billede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e4f3449b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6e4f3449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-DK"/>
              <a:t>Hvordan skal sender den her igennem neuronerne i en neuralle netværk? Expected answers: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-DK"/>
              <a:t>Lave det om til en vektor (Vi taber enten horizontalt eller vertikalt pixle information)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-DK"/>
              <a:t>Resize "Hvordan skal vi resize?" (Vi skal stadig lave om til en vektor)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a-DK"/>
              <a:t>Convolution "Men hvad er convolution?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4f3449b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6e4f3449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6744fa12_16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6e6744fa12_1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e6744fa12_16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6e6744fa12_1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e6744fa12_16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6e6744fa12_1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slide">
  <p:cSld name="1_Titel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 b="0" l="0" r="0" t="20051"/>
          <a:stretch/>
        </p:blipFill>
        <p:spPr>
          <a:xfrm>
            <a:off x="164675" y="0"/>
            <a:ext cx="1306050" cy="167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9050">
              <a:srgbClr val="000000"/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ede med billedtekst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og lodret teks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ret titel og teks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og indholdsobjek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snitsoverskrift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dholdsobjekter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un titel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hold med billedtekst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50" y="6194325"/>
            <a:ext cx="12192000" cy="663600"/>
          </a:xfrm>
          <a:prstGeom prst="rect">
            <a:avLst/>
          </a:prstGeom>
          <a:gradFill>
            <a:gsLst>
              <a:gs pos="0">
                <a:srgbClr val="19274B"/>
              </a:gs>
              <a:gs pos="100000">
                <a:srgbClr val="0E152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 Medium"/>
              <a:buNone/>
              <a:defRPr b="0" i="0" sz="44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Medium"/>
              <a:buChar char="•"/>
              <a:defRPr b="0" i="0" sz="2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•"/>
              <a:defRPr b="0" i="0" sz="24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Medium"/>
              <a:buChar char="•"/>
              <a:defRPr b="0" i="0" sz="20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•"/>
              <a:defRPr b="0" i="0" sz="1800" u="none" cap="none" strike="noStrik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9" name="Google Shape;9;p15"/>
          <p:cNvSpPr txBox="1"/>
          <p:nvPr/>
        </p:nvSpPr>
        <p:spPr>
          <a:xfrm>
            <a:off x="1740650" y="6365925"/>
            <a:ext cx="9352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a-DK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Convolutional Neural Networks</a:t>
            </a:r>
            <a:r>
              <a:rPr b="0" i="0" lang="da-DK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MLC 2025</a:t>
            </a:r>
            <a:endParaRPr b="0" i="0" sz="2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10;p15"/>
          <p:cNvSpPr/>
          <p:nvPr/>
        </p:nvSpPr>
        <p:spPr>
          <a:xfrm>
            <a:off x="11299225" y="6303650"/>
            <a:ext cx="514500" cy="445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579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 txBox="1"/>
          <p:nvPr/>
        </p:nvSpPr>
        <p:spPr>
          <a:xfrm>
            <a:off x="11299225" y="6302803"/>
            <a:ext cx="51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a-DK" sz="2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22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vdumoulin/conv_arithmetic/blob/master/README.md" TargetMode="External"/><Relationship Id="rId4" Type="http://schemas.openxmlformats.org/officeDocument/2006/relationships/hyperlink" Target="https://www.geeksforgeeks.org/machine-learning/u-net-architecture-explained/" TargetMode="External"/><Relationship Id="rId5" Type="http://schemas.openxmlformats.org/officeDocument/2006/relationships/hyperlink" Target="https://medium.com/@siddheshb008/resnet-architecture-explained-47309ea9283d" TargetMode="External"/><Relationship Id="rId6" Type="http://schemas.openxmlformats.org/officeDocument/2006/relationships/hyperlink" Target="https://theaisummer.com/cnn-architectur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 title="MLC25_main_design.png"/>
          <p:cNvPicPr preferRelativeResize="0"/>
          <p:nvPr/>
        </p:nvPicPr>
        <p:blipFill rotWithShape="1">
          <a:blip r:embed="rId3">
            <a:alphaModFix/>
          </a:blip>
          <a:srcRect b="0" l="0" r="0" t="764"/>
          <a:stretch/>
        </p:blipFill>
        <p:spPr>
          <a:xfrm>
            <a:off x="0" y="0"/>
            <a:ext cx="122859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-3050" y="5278500"/>
            <a:ext cx="12198096" cy="1579500"/>
          </a:xfrm>
          <a:custGeom>
            <a:rect b="b" l="l" r="r" t="t"/>
            <a:pathLst>
              <a:path extrusionOk="0" h="10000" w="10005">
                <a:moveTo>
                  <a:pt x="5" y="7522"/>
                </a:moveTo>
                <a:lnTo>
                  <a:pt x="10005" y="0"/>
                </a:lnTo>
                <a:lnTo>
                  <a:pt x="10005" y="10000"/>
                </a:lnTo>
                <a:lnTo>
                  <a:pt x="5" y="10000"/>
                </a:lnTo>
                <a:cubicBezTo>
                  <a:pt x="-11" y="8141"/>
                  <a:pt x="21" y="9381"/>
                  <a:pt x="5" y="7522"/>
                </a:cubicBezTo>
                <a:close/>
              </a:path>
            </a:pathLst>
          </a:custGeom>
          <a:gradFill>
            <a:gsLst>
              <a:gs pos="0">
                <a:srgbClr val="19274B"/>
              </a:gs>
              <a:gs pos="100000">
                <a:srgbClr val="0E152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1214737" y="6162255"/>
            <a:ext cx="623100" cy="541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579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da-DK" sz="1050" u="none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609800" y="6287201"/>
            <a:ext cx="645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a-DK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Neurale Netværk</a:t>
            </a:r>
            <a:r>
              <a:rPr b="0" i="0" lang="da-DK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</a:t>
            </a:r>
            <a:r>
              <a:rPr b="0" i="0" lang="da-DK" sz="24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Machine Learning</a:t>
            </a:r>
            <a:r>
              <a:rPr b="0" i="0" lang="da-DK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Camp</a:t>
            </a:r>
            <a:endParaRPr b="0" i="0" sz="2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3682975"/>
            <a:ext cx="3064800" cy="831000"/>
          </a:xfrm>
          <a:prstGeom prst="homePlate">
            <a:avLst>
              <a:gd fmla="val 26489" name="adj"/>
            </a:avLst>
          </a:prstGeom>
          <a:gradFill>
            <a:gsLst>
              <a:gs pos="0">
                <a:srgbClr val="19274B"/>
              </a:gs>
              <a:gs pos="100000">
                <a:srgbClr val="0E1529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0170" lvl="0" marL="901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2579025"/>
            <a:ext cx="4900200" cy="942600"/>
          </a:xfrm>
          <a:prstGeom prst="homePlate">
            <a:avLst>
              <a:gd fmla="val 34400" name="adj"/>
            </a:avLst>
          </a:prstGeom>
          <a:solidFill>
            <a:srgbClr val="E57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da-DK" sz="6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a-DK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ConvNets</a:t>
            </a:r>
            <a:endParaRPr b="0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1214775" y="6165775"/>
            <a:ext cx="62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a-DK" sz="2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22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20051"/>
          <a:stretch/>
        </p:blipFill>
        <p:spPr>
          <a:xfrm>
            <a:off x="330163" y="0"/>
            <a:ext cx="1306050" cy="16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789638" y="365475"/>
            <a:ext cx="2710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a-DK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UNGDOMMENS</a:t>
            </a:r>
            <a:endParaRPr b="0" i="0" sz="1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a-DK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NATURVIDENSKABELIGE</a:t>
            </a:r>
            <a:endParaRPr b="0" i="0" sz="1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a-DK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FORENING</a:t>
            </a:r>
            <a:endParaRPr b="0" i="0" sz="1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e4f3449b1_0_29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6e4f3449b1_0_29"/>
          <p:cNvSpPr txBox="1"/>
          <p:nvPr/>
        </p:nvSpPr>
        <p:spPr>
          <a:xfrm>
            <a:off x="1735200" y="3056250"/>
            <a:ext cx="8721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 tager lige en tur til draw.io</a:t>
            </a:r>
            <a:endParaRPr sz="36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e6744fa12_16_1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 Matematis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36e6744fa12_1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58013"/>
            <a:ext cx="8839202" cy="15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e77b7e5db_3_0"/>
          <p:cNvSpPr/>
          <p:nvPr/>
        </p:nvSpPr>
        <p:spPr>
          <a:xfrm>
            <a:off x="1688081" y="335675"/>
            <a:ext cx="94170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Output Størrelse fra 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36e77b7e5d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5803"/>
            <a:ext cx="11887201" cy="188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e6744fa12_16_34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Transposed Co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6e6744fa12_16_34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2x2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3x3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1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0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4x4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73" name="Google Shape;173;g36e6744fa12_16_34" title="no_padding_no_strides_transpose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900" y="1590675"/>
            <a:ext cx="32766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e6744fa12_16_49"/>
          <p:cNvSpPr/>
          <p:nvPr/>
        </p:nvSpPr>
        <p:spPr>
          <a:xfrm>
            <a:off x="1688081" y="335675"/>
            <a:ext cx="92790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Transposed Convolution med Padding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6e6744fa12_16_49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6x6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4x4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1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5x5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80" name="Google Shape;180;g36e6744fa12_16_49" title="arbitrary_padding_no_strides_transpose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125" y="1147763"/>
            <a:ext cx="423862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6744fa12_16_56"/>
          <p:cNvSpPr/>
          <p:nvPr/>
        </p:nvSpPr>
        <p:spPr>
          <a:xfrm>
            <a:off x="1688080" y="335675"/>
            <a:ext cx="83661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Transposed Convolution med Stride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6e6744fa12_16_56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2x2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3x3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0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5x5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87" name="Google Shape;187;g36e6744fa12_16_56" title="no_padding_strides_transpose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375" y="1290638"/>
            <a:ext cx="37623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e6744fa12_16_65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Transposed C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onvolution 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Recipe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e6744fa12_16_65"/>
          <p:cNvSpPr txBox="1"/>
          <p:nvPr/>
        </p:nvSpPr>
        <p:spPr>
          <a:xfrm>
            <a:off x="1688075" y="1555800"/>
            <a:ext cx="95676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Tilføje så mange nuller mellem værdierne som din {stride værdi-1}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Tilføje {kerne størrelse-1} padding omkring din data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Fjern {padding værdi} kanter omkring din data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Spejl din kerne lodret og vandret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Lav normalt convolution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e77b7e5db_3_7"/>
          <p:cNvSpPr/>
          <p:nvPr/>
        </p:nvSpPr>
        <p:spPr>
          <a:xfrm>
            <a:off x="1688083" y="335675"/>
            <a:ext cx="100965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Output Størrelse fra Transposed Convolution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36e77b7e5db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09025"/>
            <a:ext cx="11887201" cy="18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e6744fa12_16_79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Convolutional 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Neurale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 Netværk (CNN)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6e6744fa12_16_79"/>
          <p:cNvSpPr txBox="1"/>
          <p:nvPr/>
        </p:nvSpPr>
        <p:spPr>
          <a:xfrm>
            <a:off x="1735200" y="3056250"/>
            <a:ext cx="8721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 tager lige en tur til colab</a:t>
            </a:r>
            <a:endParaRPr sz="36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e6744fa12_16_101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Convolutional Neurale Netværk (CNN)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6e6744fa12_16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475" y="1166675"/>
            <a:ext cx="40576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0fb7e62c_0_8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6c0fb7e62c_0_8"/>
          <p:cNvSpPr txBox="1"/>
          <p:nvPr/>
        </p:nvSpPr>
        <p:spPr>
          <a:xfrm>
            <a:off x="1688075" y="1555800"/>
            <a:ext cx="99429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Billeder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Convolution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Transposed convolution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Andre billede operationer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Convolutional neurale netværk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e6744fa12_16_86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Convolutional Neurale Netværk (CNN)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36e6744fa12_16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25" y="1227562"/>
            <a:ext cx="6608552" cy="44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e6744fa12_16_93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Convolutional Neurale Netværk (CNN)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36e6744fa12_16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425" y="1256075"/>
            <a:ext cx="6853150" cy="47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e6744fa12_16_113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Back-propagation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6e6744fa12_16_113"/>
          <p:cNvSpPr txBox="1"/>
          <p:nvPr/>
        </p:nvSpPr>
        <p:spPr>
          <a:xfrm>
            <a:off x="1688075" y="1555800"/>
            <a:ext cx="95676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Kender ikke så meget om det selv, men I kan lære mere om det her: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https://deeplearning.cs.cmu.edu/F21/document/recitation/Recitation5/CNN_Backprop_Recitation_5_F21.pdf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e77b7e5db_1_5"/>
          <p:cNvSpPr/>
          <p:nvPr/>
        </p:nvSpPr>
        <p:spPr>
          <a:xfrm>
            <a:off x="1688082" y="335675"/>
            <a:ext cx="956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6e77b7e5db_1_5"/>
          <p:cNvSpPr txBox="1"/>
          <p:nvPr/>
        </p:nvSpPr>
        <p:spPr>
          <a:xfrm>
            <a:off x="1688075" y="1555800"/>
            <a:ext cx="95676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3"/>
              </a:rPr>
              <a:t>https://github.com/vdumoulin/conv_arithmetic/blob/master/README.md</a:t>
            </a: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4"/>
              </a:rPr>
              <a:t>https://www.geeksforgeeks.org/machine-learning/u-net-architecture-explained/</a:t>
            </a: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5"/>
              </a:rPr>
              <a:t>https://medium.com/@siddheshb008/resnet-architecture-explained-47309ea9283d</a:t>
            </a: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6"/>
              </a:rPr>
              <a:t>https://theaisummer.com/cnn-architectures/</a:t>
            </a: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4f3449b1_0_1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Billeder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36e4f3449b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337" y="1273975"/>
            <a:ext cx="2965314" cy="4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4f3449b1_0_7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Billeder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36e4f3449b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375" y="1273975"/>
            <a:ext cx="2965325" cy="476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6e4f3449b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75" y="1273975"/>
            <a:ext cx="2965325" cy="476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6e4f3449b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325" y="1273974"/>
            <a:ext cx="2965325" cy="476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e4f3449b1_0_15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Billeder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36e4f3449b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787" y="1166675"/>
            <a:ext cx="3922424" cy="48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4f3449b1_0_23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Billeder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36e4f3449b1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913" y="1265024"/>
            <a:ext cx="6440177" cy="47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e6744fa12_16_8"/>
          <p:cNvSpPr/>
          <p:nvPr/>
        </p:nvSpPr>
        <p:spPr>
          <a:xfrm>
            <a:off x="1688066" y="335665"/>
            <a:ext cx="54864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6e6744fa12_16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200" y="2195500"/>
            <a:ext cx="23241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6e6744fa12_16_8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4x4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3x3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1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0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2x2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e6744fa12_16_16"/>
          <p:cNvSpPr/>
          <p:nvPr/>
        </p:nvSpPr>
        <p:spPr>
          <a:xfrm>
            <a:off x="1688079" y="335675"/>
            <a:ext cx="797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 med Padding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36e6744fa12_16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500" y="1581475"/>
            <a:ext cx="3250650" cy="3695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6e6744fa12_16_16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5x5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3x3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1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1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5x5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e6744fa12_16_25"/>
          <p:cNvSpPr/>
          <p:nvPr/>
        </p:nvSpPr>
        <p:spPr>
          <a:xfrm>
            <a:off x="1688079" y="335675"/>
            <a:ext cx="79776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17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Convolution </a:t>
            </a:r>
            <a:r>
              <a:rPr lang="da-DK" sz="4800">
                <a:solidFill>
                  <a:srgbClr val="121C35"/>
                </a:solidFill>
                <a:latin typeface="Oswald"/>
                <a:ea typeface="Oswald"/>
                <a:cs typeface="Oswald"/>
                <a:sym typeface="Oswald"/>
              </a:rPr>
              <a:t>med Stride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36e6744fa12_16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300" y="2057400"/>
            <a:ext cx="28003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e6744fa12_16_25"/>
          <p:cNvSpPr txBox="1"/>
          <p:nvPr/>
        </p:nvSpPr>
        <p:spPr>
          <a:xfrm>
            <a:off x="1688075" y="1555800"/>
            <a:ext cx="5742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Input: 5x5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Kerne: 3x3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Stride: 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Padding: 0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Output: 2x2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2019-07-19T12:47:51Z</dcterms:created>
  <dc:creator>Microsoft Office-bruger</dc:creator>
</cp:coreProperties>
</file>